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1" r:id="rId6"/>
    <p:sldId id="260" r:id="rId7"/>
    <p:sldId id="264" r:id="rId8"/>
    <p:sldId id="263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EC5C86-D850-4D51-BE6D-3A078E316784}" type="datetimeFigureOut">
              <a:rPr lang="en-US" smtClean="0"/>
              <a:t>4/4/2011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2120DD-E181-422C-8E02-5031AC12309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7D2F76-AD37-46C9-A7F6-55F4FD07AD2D}" type="datetimeFigureOut">
              <a:rPr lang="en-US" smtClean="0"/>
              <a:pPr/>
              <a:t>4/4/2011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29501D-39EF-4761-85DD-E743367009E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9501D-39EF-4761-85DD-E743367009E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Daniel Lee Prince</a:t>
            </a:r>
            <a:r>
              <a:rPr lang="en-US" baseline="0" dirty="0" smtClean="0"/>
              <a:t> Court, Malaysian Oncology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9501D-39EF-4761-85DD-E743367009E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9501D-39EF-4761-85DD-E743367009E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Umair</a:t>
            </a:r>
            <a:r>
              <a:rPr lang="en-US" dirty="0" smtClean="0"/>
              <a:t>,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9501D-39EF-4761-85DD-E743367009E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E19F3-2C3F-4244-A55D-E9D16ACAE783}" type="datetimeFigureOut">
              <a:rPr lang="en-US" smtClean="0"/>
              <a:pPr/>
              <a:t>4/4/2011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A3EF4DD-E20A-469B-8D2D-9D2EAE4CA87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E19F3-2C3F-4244-A55D-E9D16ACAE783}" type="datetimeFigureOut">
              <a:rPr lang="en-US" smtClean="0"/>
              <a:pPr/>
              <a:t>4/4/2011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F4DD-E20A-469B-8D2D-9D2EAE4CA8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1A3EF4DD-E20A-469B-8D2D-9D2EAE4CA87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E19F3-2C3F-4244-A55D-E9D16ACAE783}" type="datetimeFigureOut">
              <a:rPr lang="en-US" smtClean="0"/>
              <a:pPr/>
              <a:t>4/4/2011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E19F3-2C3F-4244-A55D-E9D16ACAE783}" type="datetimeFigureOut">
              <a:rPr lang="en-US" smtClean="0"/>
              <a:pPr/>
              <a:t>4/4/2011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1A3EF4DD-E20A-469B-8D2D-9D2EAE4CA87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E19F3-2C3F-4244-A55D-E9D16ACAE783}" type="datetimeFigureOut">
              <a:rPr lang="en-US" smtClean="0"/>
              <a:pPr/>
              <a:t>4/4/2011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A3EF4DD-E20A-469B-8D2D-9D2EAE4CA87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82AE19F3-2C3F-4244-A55D-E9D16ACAE783}" type="datetimeFigureOut">
              <a:rPr lang="en-US" smtClean="0"/>
              <a:pPr/>
              <a:t>4/4/2011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F4DD-E20A-469B-8D2D-9D2EAE4CA87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E19F3-2C3F-4244-A55D-E9D16ACAE783}" type="datetimeFigureOut">
              <a:rPr lang="en-US" smtClean="0"/>
              <a:pPr/>
              <a:t>4/4/2011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1A3EF4DD-E20A-469B-8D2D-9D2EAE4CA87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E19F3-2C3F-4244-A55D-E9D16ACAE783}" type="datetimeFigureOut">
              <a:rPr lang="en-US" smtClean="0"/>
              <a:pPr/>
              <a:t>4/4/2011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1A3EF4DD-E20A-469B-8D2D-9D2EAE4CA8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E19F3-2C3F-4244-A55D-E9D16ACAE783}" type="datetimeFigureOut">
              <a:rPr lang="en-US" smtClean="0"/>
              <a:pPr/>
              <a:t>4/4/2011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3EF4DD-E20A-469B-8D2D-9D2EAE4CA8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A3EF4DD-E20A-469B-8D2D-9D2EAE4CA87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E19F3-2C3F-4244-A55D-E9D16ACAE783}" type="datetimeFigureOut">
              <a:rPr lang="en-US" smtClean="0"/>
              <a:pPr/>
              <a:t>4/4/2011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1A3EF4DD-E20A-469B-8D2D-9D2EAE4CA87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82AE19F3-2C3F-4244-A55D-E9D16ACAE783}" type="datetimeFigureOut">
              <a:rPr lang="en-US" smtClean="0"/>
              <a:pPr/>
              <a:t>4/4/2011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82AE19F3-2C3F-4244-A55D-E9D16ACAE783}" type="datetimeFigureOut">
              <a:rPr lang="en-US" smtClean="0"/>
              <a:pPr/>
              <a:t>4/4/2011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A3EF4DD-E20A-469B-8D2D-9D2EAE4CA87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H:\Tobacco%20Control\TV%20ads\Sign%20of%20the%20time%201%20Eng_hires.mpg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Protecting women from effects of tobacco and tobacco smoke</a:t>
            </a:r>
          </a:p>
          <a:p>
            <a:endParaRPr lang="en-US" dirty="0" smtClean="0"/>
          </a:p>
          <a:p>
            <a:r>
              <a:rPr lang="en-US" dirty="0" smtClean="0"/>
              <a:t>By </a:t>
            </a:r>
            <a:r>
              <a:rPr lang="en-US" dirty="0" err="1" smtClean="0"/>
              <a:t>Fifa</a:t>
            </a:r>
            <a:r>
              <a:rPr lang="en-US" dirty="0" smtClean="0"/>
              <a:t> </a:t>
            </a:r>
            <a:r>
              <a:rPr lang="en-US" dirty="0" err="1" smtClean="0"/>
              <a:t>Rahman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Right to Health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46.4</a:t>
            </a:r>
            <a:r>
              <a:rPr lang="en-US" dirty="0" smtClean="0"/>
              <a:t>%</a:t>
            </a:r>
            <a:endParaRPr lang="en-US" dirty="0" smtClean="0"/>
          </a:p>
          <a:p>
            <a:r>
              <a:rPr lang="en-US" dirty="0" smtClean="0"/>
              <a:t>7000</a:t>
            </a:r>
            <a:endParaRPr lang="en-US" dirty="0" smtClean="0"/>
          </a:p>
          <a:p>
            <a:r>
              <a:rPr lang="en-US" dirty="0" smtClean="0"/>
              <a:t>69/7000</a:t>
            </a:r>
            <a:endParaRPr lang="en-US" dirty="0" smtClean="0"/>
          </a:p>
          <a:p>
            <a:r>
              <a:rPr lang="en-US" dirty="0" smtClean="0"/>
              <a:t>RM 90 million</a:t>
            </a:r>
          </a:p>
          <a:p>
            <a:pPr>
              <a:buNone/>
            </a:pPr>
            <a:endParaRPr lang="en-US" dirty="0" smtClean="0"/>
          </a:p>
          <a:p>
            <a:r>
              <a:rPr lang="en-US" sz="3600" dirty="0" smtClean="0">
                <a:solidFill>
                  <a:srgbClr val="FF0000"/>
                </a:solidFill>
              </a:rPr>
              <a:t>RM 20 billion</a:t>
            </a:r>
            <a:endParaRPr lang="en-US" dirty="0" smtClean="0"/>
          </a:p>
          <a:p>
            <a:r>
              <a:rPr lang="en-US" dirty="0" smtClean="0"/>
              <a:t>600,000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⅓</a:t>
            </a:r>
            <a:endParaRPr lang="en-US" dirty="0" smtClean="0"/>
          </a:p>
          <a:p>
            <a:r>
              <a:rPr lang="en-US" dirty="0" smtClean="0"/>
              <a:t>25</a:t>
            </a:r>
            <a:r>
              <a:rPr lang="en-US" dirty="0" smtClean="0"/>
              <a:t>%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male </a:t>
            </a:r>
            <a:r>
              <a:rPr lang="en-US" dirty="0" smtClean="0"/>
              <a:t>smokers</a:t>
            </a:r>
          </a:p>
          <a:p>
            <a:pPr>
              <a:buNone/>
            </a:pPr>
            <a:r>
              <a:rPr lang="en-US" dirty="0" smtClean="0"/>
              <a:t>harmful chemicals</a:t>
            </a:r>
          </a:p>
          <a:p>
            <a:pPr>
              <a:buNone/>
            </a:pPr>
            <a:r>
              <a:rPr lang="en-US" dirty="0" smtClean="0"/>
              <a:t>Carcinogens</a:t>
            </a:r>
          </a:p>
          <a:p>
            <a:pPr>
              <a:buNone/>
            </a:pPr>
            <a:r>
              <a:rPr lang="en-US" dirty="0" smtClean="0"/>
              <a:t>profits </a:t>
            </a:r>
            <a:r>
              <a:rPr lang="en-US" dirty="0" smtClean="0"/>
              <a:t>earned by the tobacco </a:t>
            </a:r>
            <a:r>
              <a:rPr lang="en-US" dirty="0" smtClean="0"/>
              <a:t>industry</a:t>
            </a:r>
          </a:p>
          <a:p>
            <a:pPr>
              <a:buNone/>
            </a:pPr>
            <a:r>
              <a:rPr lang="en-US" dirty="0" smtClean="0"/>
              <a:t>spent </a:t>
            </a:r>
            <a:r>
              <a:rPr lang="en-US" dirty="0" smtClean="0"/>
              <a:t>treating tobacco-related </a:t>
            </a:r>
            <a:r>
              <a:rPr lang="en-US" dirty="0" smtClean="0"/>
              <a:t>illnesses</a:t>
            </a:r>
          </a:p>
          <a:p>
            <a:pPr>
              <a:buNone/>
            </a:pPr>
            <a:r>
              <a:rPr lang="en-US" dirty="0" smtClean="0"/>
              <a:t>dead </a:t>
            </a:r>
            <a:r>
              <a:rPr lang="en-US" dirty="0" smtClean="0"/>
              <a:t>from passive smoking.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= children</a:t>
            </a:r>
          </a:p>
          <a:p>
            <a:pPr>
              <a:buNone/>
            </a:pPr>
            <a:r>
              <a:rPr lang="en-US" dirty="0" smtClean="0"/>
              <a:t>increased </a:t>
            </a:r>
            <a:r>
              <a:rPr lang="en-US" dirty="0" smtClean="0"/>
              <a:t>risk.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there a concrete right to health?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4000" dirty="0" smtClean="0"/>
          </a:p>
          <a:p>
            <a:pPr algn="ctr">
              <a:buNone/>
            </a:pPr>
            <a:r>
              <a:rPr lang="en-US" sz="4000" dirty="0" smtClean="0"/>
              <a:t>CEDAW Article 11(1)(f)</a:t>
            </a:r>
          </a:p>
          <a:p>
            <a:pPr algn="ctr">
              <a:buNone/>
            </a:pPr>
            <a:endParaRPr lang="en-US" sz="4000" dirty="0" smtClean="0"/>
          </a:p>
          <a:p>
            <a:pPr algn="ctr">
              <a:buNone/>
            </a:pPr>
            <a:r>
              <a:rPr lang="en-US" sz="4000" dirty="0" smtClean="0"/>
              <a:t>ICESCR Article 12.1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1447800"/>
          </a:xfrm>
        </p:spPr>
        <p:txBody>
          <a:bodyPr/>
          <a:lstStyle/>
          <a:p>
            <a:r>
              <a:rPr lang="en-US" dirty="0" smtClean="0"/>
              <a:t>But, does secondhand smoke really kill?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2514600"/>
            <a:ext cx="2362200" cy="3611563"/>
          </a:xfrm>
        </p:spPr>
        <p:txBody>
          <a:bodyPr/>
          <a:lstStyle/>
          <a:p>
            <a:r>
              <a:rPr lang="en-US" dirty="0" smtClean="0"/>
              <a:t>Non-smokers living with smokers have a higher risk of heart disease.</a:t>
            </a:r>
          </a:p>
          <a:p>
            <a:r>
              <a:rPr lang="en-US" dirty="0" smtClean="0"/>
              <a:t>Children living with smokers report increased frequency of asthma attacks.</a:t>
            </a:r>
          </a:p>
          <a:p>
            <a:r>
              <a:rPr lang="en-US" dirty="0" smtClean="0"/>
              <a:t>10% of all lung cancer diagnoses are among non-smokers. Minus asbestos, genetics. 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Content Placeholder 4" descr="Women Married to A Smoker.jpg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>
          <a:xfrm>
            <a:off x="3429000" y="762000"/>
            <a:ext cx="5029200" cy="542010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 lung cancer is for old people!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 dirty="0" smtClean="0"/>
          </a:p>
          <a:p>
            <a:pPr>
              <a:buClr>
                <a:schemeClr val="bg1"/>
              </a:buClr>
              <a:buFont typeface="Arial" pitchFamily="34" charset="0"/>
              <a:buChar char="•"/>
            </a:pPr>
            <a:r>
              <a:rPr lang="en-US" dirty="0" smtClean="0"/>
              <a:t>Tints your skin.</a:t>
            </a:r>
          </a:p>
          <a:p>
            <a:pPr>
              <a:buClr>
                <a:schemeClr val="bg1"/>
              </a:buClr>
              <a:buFont typeface="Arial" pitchFamily="34" charset="0"/>
              <a:buChar char="•"/>
            </a:pPr>
            <a:r>
              <a:rPr lang="en-US" dirty="0" smtClean="0"/>
              <a:t>Stains your teeth.</a:t>
            </a:r>
          </a:p>
          <a:p>
            <a:pPr>
              <a:buClr>
                <a:schemeClr val="bg1"/>
              </a:buClr>
              <a:buFont typeface="Arial" pitchFamily="34" charset="0"/>
              <a:buChar char="•"/>
            </a:pPr>
            <a:r>
              <a:rPr lang="en-US" dirty="0" smtClean="0"/>
              <a:t>Increases wrinkles.</a:t>
            </a:r>
          </a:p>
          <a:p>
            <a:pPr>
              <a:buClr>
                <a:schemeClr val="bg1"/>
              </a:buClr>
              <a:buFont typeface="Arial" pitchFamily="34" charset="0"/>
              <a:buChar char="•"/>
            </a:pPr>
            <a:r>
              <a:rPr lang="en-US" dirty="0" smtClean="0"/>
              <a:t>Affects fertility.</a:t>
            </a:r>
          </a:p>
          <a:p>
            <a:pPr>
              <a:buClr>
                <a:schemeClr val="bg1"/>
              </a:buClr>
              <a:buFont typeface="Arial" pitchFamily="34" charset="0"/>
              <a:buChar char="•"/>
            </a:pPr>
            <a:endParaRPr lang="en-US" dirty="0" smtClean="0"/>
          </a:p>
          <a:p>
            <a:pPr>
              <a:buClr>
                <a:schemeClr val="bg1"/>
              </a:buClr>
            </a:pPr>
            <a:endParaRPr lang="en-US" sz="2200" b="1" dirty="0" smtClean="0"/>
          </a:p>
          <a:p>
            <a:pPr>
              <a:buClr>
                <a:schemeClr val="bg1"/>
              </a:buClr>
              <a:buFont typeface="Arial" pitchFamily="34" charset="0"/>
              <a:buChar char="•"/>
            </a:pPr>
            <a:endParaRPr lang="en-US" dirty="0" smtClean="0"/>
          </a:p>
          <a:p>
            <a:pPr>
              <a:buClr>
                <a:schemeClr val="bg1"/>
              </a:buClr>
              <a:buFont typeface="Arial" pitchFamily="34" charset="0"/>
              <a:buChar char="•"/>
            </a:pPr>
            <a:endParaRPr lang="en-US" dirty="0"/>
          </a:p>
        </p:txBody>
      </p:sp>
      <p:pic>
        <p:nvPicPr>
          <p:cNvPr id="5" name="Content Placeholder 4" descr="Smoking Effect Dead Person.jpg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>
          <a:xfrm>
            <a:off x="3200400" y="2133600"/>
            <a:ext cx="5410200" cy="2514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can you do?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 dirty="0" smtClean="0"/>
          </a:p>
          <a:p>
            <a:pPr>
              <a:buClr>
                <a:schemeClr val="bg1"/>
              </a:buClr>
              <a:buFont typeface="Arial" pitchFamily="34" charset="0"/>
              <a:buChar char="•"/>
            </a:pPr>
            <a:r>
              <a:rPr lang="en-US" dirty="0" smtClean="0"/>
              <a:t>Ultimatum. </a:t>
            </a:r>
          </a:p>
          <a:p>
            <a:pPr>
              <a:buClr>
                <a:schemeClr val="bg1"/>
              </a:buClr>
              <a:buFont typeface="Arial" pitchFamily="34" charset="0"/>
              <a:buChar char="•"/>
            </a:pPr>
            <a:r>
              <a:rPr lang="en-US" dirty="0" smtClean="0"/>
              <a:t>Gently?</a:t>
            </a:r>
          </a:p>
          <a:p>
            <a:pPr>
              <a:buClr>
                <a:schemeClr val="bg1"/>
              </a:buClr>
              <a:buFont typeface="Arial" pitchFamily="34" charset="0"/>
              <a:buChar char="•"/>
            </a:pPr>
            <a:r>
              <a:rPr lang="en-US" dirty="0" smtClean="0"/>
              <a:t>Load </a:t>
            </a:r>
            <a:r>
              <a:rPr lang="en-US" dirty="0" err="1" smtClean="0"/>
              <a:t>em</a:t>
            </a:r>
            <a:r>
              <a:rPr lang="en-US" dirty="0" smtClean="0"/>
              <a:t> with statistics.</a:t>
            </a:r>
          </a:p>
          <a:p>
            <a:pPr>
              <a:buClr>
                <a:schemeClr val="bg1"/>
              </a:buClr>
              <a:buFont typeface="Arial" pitchFamily="34" charset="0"/>
              <a:buChar char="•"/>
            </a:pPr>
            <a:r>
              <a:rPr lang="en-US" dirty="0" smtClean="0"/>
              <a:t>Support smoke-free areas. (Zones, cafes, workplaces)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pic>
        <p:nvPicPr>
          <p:cNvPr id="5" name="Content Placeholder 4" descr="Secondhand Smoke Kills.jpg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>
          <a:xfrm>
            <a:off x="3152775" y="2152650"/>
            <a:ext cx="5581650" cy="24765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 of the Times</a:t>
            </a:r>
            <a:endParaRPr lang="en-US" dirty="0"/>
          </a:p>
        </p:txBody>
      </p:sp>
      <p:pic>
        <p:nvPicPr>
          <p:cNvPr id="4" name="Sign of the time 1 Eng_hires.mpg">
            <a:hlinkClick r:id="" action="ppaction://media"/>
          </p:cNvPr>
          <p:cNvPicPr>
            <a:picLocks noGrp="1" noRot="1" noChangeAspect="1"/>
          </p:cNvPicPr>
          <p:nvPr>
            <p:ph sz="quarter"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125538" y="1600199"/>
            <a:ext cx="6858000" cy="464820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POVERTY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             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POVERTY is a human rights violation.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subTitle" idx="4294967295"/>
          </p:nvPr>
        </p:nvSpPr>
        <p:spPr>
          <a:xfrm>
            <a:off x="0" y="2819400"/>
            <a:ext cx="6400800" cy="1752600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pPr algn="ctr">
              <a:buNone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676400" y="2590800"/>
            <a:ext cx="5867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Thou </a:t>
            </a:r>
            <a:r>
              <a:rPr lang="en-US" sz="2000" dirty="0" err="1" smtClean="0"/>
              <a:t>shalt</a:t>
            </a:r>
            <a:r>
              <a:rPr lang="en-US" sz="2000" dirty="0" smtClean="0"/>
              <a:t> not be a victim!</a:t>
            </a:r>
          </a:p>
          <a:p>
            <a:pPr algn="ctr"/>
            <a:r>
              <a:rPr lang="en-US" sz="2000" dirty="0" smtClean="0"/>
              <a:t>Thou </a:t>
            </a:r>
            <a:r>
              <a:rPr lang="en-US" sz="2000" dirty="0" err="1" smtClean="0"/>
              <a:t>shalt</a:t>
            </a:r>
            <a:r>
              <a:rPr lang="en-US" sz="2000" dirty="0" smtClean="0"/>
              <a:t> not be a perpetrator</a:t>
            </a:r>
          </a:p>
          <a:p>
            <a:pPr algn="ctr"/>
            <a:r>
              <a:rPr lang="en-US" sz="2000" dirty="0" smtClean="0"/>
              <a:t>Above all, thou </a:t>
            </a:r>
            <a:r>
              <a:rPr lang="en-US" sz="2000" dirty="0" err="1" smtClean="0"/>
              <a:t>shalt</a:t>
            </a:r>
            <a:r>
              <a:rPr lang="en-US" sz="2000" dirty="0" smtClean="0"/>
              <a:t> not be a Bystander.</a:t>
            </a:r>
          </a:p>
          <a:p>
            <a:pPr algn="ctr"/>
            <a:r>
              <a:rPr lang="en-US" sz="2000" dirty="0" smtClean="0"/>
              <a:t>- Holocaust Museum, D.C.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148</TotalTime>
  <Words>219</Words>
  <Application>Microsoft Office PowerPoint</Application>
  <PresentationFormat>On-screen Show (4:3)</PresentationFormat>
  <Paragraphs>62</Paragraphs>
  <Slides>9</Slides>
  <Notes>4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Civic</vt:lpstr>
      <vt:lpstr>The Right to Health</vt:lpstr>
      <vt:lpstr>Numbers</vt:lpstr>
      <vt:lpstr>Is there a concrete right to health?</vt:lpstr>
      <vt:lpstr>But, does secondhand smoke really kill?</vt:lpstr>
      <vt:lpstr>But lung cancer is for old people!</vt:lpstr>
      <vt:lpstr>What can you do?</vt:lpstr>
      <vt:lpstr>Sign of the Times</vt:lpstr>
      <vt:lpstr>POVERTY</vt:lpstr>
      <vt:lpstr>Slide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Right to Health</dc:title>
  <dc:creator>Fifa Rahman</dc:creator>
  <cp:lastModifiedBy>Fifa Rahman</cp:lastModifiedBy>
  <cp:revision>16</cp:revision>
  <dcterms:created xsi:type="dcterms:W3CDTF">2011-04-03T16:36:04Z</dcterms:created>
  <dcterms:modified xsi:type="dcterms:W3CDTF">2011-04-04T01:49:57Z</dcterms:modified>
</cp:coreProperties>
</file>